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6" r:id="rId1"/>
  </p:sldMasterIdLst>
  <p:sldIdLst>
    <p:sldId id="256" r:id="rId2"/>
    <p:sldId id="258" r:id="rId3"/>
    <p:sldId id="257" r:id="rId4"/>
    <p:sldId id="261" r:id="rId5"/>
    <p:sldId id="259" r:id="rId6"/>
    <p:sldId id="263" r:id="rId7"/>
    <p:sldId id="262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55"/>
    <p:restoredTop sz="96208"/>
  </p:normalViewPr>
  <p:slideViewPr>
    <p:cSldViewPr snapToGrid="0" snapToObjects="1">
      <p:cViewPr>
        <p:scale>
          <a:sx n="114" d="100"/>
          <a:sy n="114" d="100"/>
        </p:scale>
        <p:origin x="248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Orders by</a:t>
            </a:r>
            <a:r>
              <a:rPr lang="en-US" baseline="0" dirty="0"/>
              <a:t> Day in October</a:t>
            </a:r>
            <a:endParaRPr lang="en-US" dirty="0"/>
          </a:p>
        </c:rich>
      </c:tx>
      <c:layout>
        <c:manualLayout>
          <c:xMode val="edge"/>
          <c:yMode val="edge"/>
          <c:x val="0.15379416909743834"/>
          <c:y val="6.55066530194472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230429698627958E-2"/>
          <c:y val="0.1605532848616302"/>
          <c:w val="0.8787733614675739"/>
          <c:h val="0.645830886564608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Monday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Day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70-DF4A-8C37-F68C6C1732D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Tuesday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Day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D70-DF4A-8C37-F68C6C1732D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Wednesday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Day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D70-DF4A-8C37-F68C6C1732D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Thursday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Day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181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D70-DF4A-8C37-F68C6C1732DE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Friday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Day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207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D70-DF4A-8C37-F68C6C1732DE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Saturday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Day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212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D70-DF4A-8C37-F68C6C1732DE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Sunday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Day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280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D70-DF4A-8C37-F68C6C1732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27225440"/>
        <c:axId val="727020544"/>
      </c:barChart>
      <c:catAx>
        <c:axId val="727225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7020544"/>
        <c:crosses val="autoZero"/>
        <c:auto val="1"/>
        <c:lblAlgn val="ctr"/>
        <c:lblOffset val="100"/>
        <c:noMultiLvlLbl val="0"/>
      </c:catAx>
      <c:valAx>
        <c:axId val="727020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7225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3407047693500196"/>
          <c:y val="0.86577243848979868"/>
          <c:w val="0.73185904612999608"/>
          <c:h val="0.1244041837791539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Average Times in Minutes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FB7-6F45-AEF0-2E96742B70F3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FB7-6F45-AEF0-2E96742B70F3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FB7-6F45-AEF0-2E96742B70F3}"/>
              </c:ext>
            </c:extLst>
          </c:dPt>
          <c:cat>
            <c:strRef>
              <c:f>Sheet1!$A$2:$A$4</c:f>
              <c:strCache>
                <c:ptCount val="3"/>
                <c:pt idx="0">
                  <c:v>Time Spent At Pick-up</c:v>
                </c:pt>
                <c:pt idx="1">
                  <c:v>Time Spent Driving to Dropoff</c:v>
                </c:pt>
                <c:pt idx="2">
                  <c:v>Time Spend Getting to Pick-up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18</c:v>
                </c:pt>
                <c:pt idx="1">
                  <c:v>14</c:v>
                </c:pt>
                <c:pt idx="2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F5-5C4C-B13E-C776020A37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Bicycle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Time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6E-6A41-BFE6-97D5278C297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Car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Time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76E-6A41-BFE6-97D5278C297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Motorcycle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Time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76E-6A41-BFE6-97D5278C297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Scooter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Time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76E-6A41-BFE6-97D5278C297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Truck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Time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76E-6A41-BFE6-97D5278C2972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Van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Time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76E-6A41-BFE6-97D5278C2972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Walker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Time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76E-6A41-BFE6-97D5278C29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66714575"/>
        <c:axId val="866716207"/>
      </c:barChart>
      <c:catAx>
        <c:axId val="8667145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6716207"/>
        <c:crosses val="autoZero"/>
        <c:auto val="1"/>
        <c:lblAlgn val="ctr"/>
        <c:lblOffset val="100"/>
        <c:noMultiLvlLbl val="0"/>
      </c:catAx>
      <c:valAx>
        <c:axId val="866716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67145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Orders</a:t>
            </a:r>
            <a:r>
              <a:rPr lang="en-US" baseline="0" dirty="0"/>
              <a:t> Per Customer in October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1310778096696715E-2"/>
          <c:y val="0.15663195609365269"/>
          <c:w val="0.8682090054138305"/>
          <c:h val="0.6461705039098327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1939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3D-DF47-9F3C-75F5A1A78CA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13D-DF47-9F3C-75F5A1A78CA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13D-DF47-9F3C-75F5A1A78CAF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139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13D-DF47-9F3C-75F5A1A78CAF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13D-DF47-9F3C-75F5A1A78CAF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6+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118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13D-DF47-9F3C-75F5A1A78C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63459184"/>
        <c:axId val="763460816"/>
      </c:barChart>
      <c:catAx>
        <c:axId val="7634591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3460816"/>
        <c:crosses val="autoZero"/>
        <c:auto val="1"/>
        <c:lblAlgn val="ctr"/>
        <c:lblOffset val="100"/>
        <c:noMultiLvlLbl val="0"/>
      </c:catAx>
      <c:valAx>
        <c:axId val="7634608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3459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200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27794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9206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46503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88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9077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9403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982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522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73700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9B482E8-6E0E-1B4F-B1FD-C69DB9E858D9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33049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9/25/20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74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8E8DD-58DC-D147-AA4E-E8A805F5FC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New York Analysis for JUmpMen23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00ABF3-9DC5-4547-B979-66B1909275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Dan Connelly</a:t>
            </a:r>
          </a:p>
        </p:txBody>
      </p:sp>
    </p:spTree>
    <p:extLst>
      <p:ext uri="{BB962C8B-B14F-4D97-AF65-F5344CB8AC3E}">
        <p14:creationId xmlns:p14="http://schemas.microsoft.com/office/powerpoint/2010/main" val="1666765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A59A5-236B-2146-ADEF-0D44F24E8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for Achieving Growth:</a:t>
            </a:r>
            <a:br>
              <a:rPr lang="en-US" dirty="0"/>
            </a:br>
            <a:r>
              <a:rPr lang="en-US" dirty="0"/>
              <a:t>Looking at Lesser Days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3143D30-2789-4F4F-9AA9-0CCE887C38E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25125834"/>
              </p:ext>
            </p:extLst>
          </p:nvPr>
        </p:nvGraphicFramePr>
        <p:xfrm>
          <a:off x="682907" y="2638044"/>
          <a:ext cx="4830176" cy="38785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3226EF-475C-8642-92B1-56591BF06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0618" y="3491113"/>
            <a:ext cx="4830176" cy="2402196"/>
          </a:xfrm>
        </p:spPr>
        <p:txBody>
          <a:bodyPr/>
          <a:lstStyle/>
          <a:p>
            <a:r>
              <a:rPr lang="en-US" dirty="0"/>
              <a:t>50% of orders come on Friday, Saturday, Sunday</a:t>
            </a:r>
          </a:p>
          <a:p>
            <a:r>
              <a:rPr lang="en-US" dirty="0"/>
              <a:t>This is a statistically significant part of the data</a:t>
            </a:r>
          </a:p>
          <a:p>
            <a:r>
              <a:rPr lang="en-US" dirty="0"/>
              <a:t>There are growth opportunities for Monday through Thursday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534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12C3B-B49A-5B41-8F51-08765AC68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614"/>
            <a:ext cx="7729728" cy="1188720"/>
          </a:xfrm>
        </p:spPr>
        <p:txBody>
          <a:bodyPr/>
          <a:lstStyle/>
          <a:p>
            <a:r>
              <a:rPr lang="en-US" dirty="0"/>
              <a:t>Methods for Achieving Growth:</a:t>
            </a:r>
            <a:br>
              <a:rPr lang="en-US" dirty="0"/>
            </a:br>
            <a:r>
              <a:rPr lang="en-US" dirty="0"/>
              <a:t>Time </a:t>
            </a:r>
            <a:r>
              <a:rPr lang="en-US" dirty="0" err="1"/>
              <a:t>SpenT</a:t>
            </a:r>
            <a:r>
              <a:rPr lang="en-US" dirty="0"/>
              <a:t> At Pickup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4A6DB9B-1044-B44F-AC2A-971F4664814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45807299"/>
              </p:ext>
            </p:extLst>
          </p:nvPr>
        </p:nvGraphicFramePr>
        <p:xfrm>
          <a:off x="636608" y="2095019"/>
          <a:ext cx="5216505" cy="3645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8288D-8931-D448-9CBC-A0EC1215AD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8889" y="2094643"/>
            <a:ext cx="5216503" cy="4063785"/>
          </a:xfrm>
        </p:spPr>
        <p:txBody>
          <a:bodyPr>
            <a:normAutofit/>
          </a:bodyPr>
          <a:lstStyle/>
          <a:p>
            <a:r>
              <a:rPr lang="en-US" dirty="0"/>
              <a:t>It is a relatively even split between getting to pickup, time spent at pickup and going from pick up to delivery</a:t>
            </a:r>
          </a:p>
          <a:p>
            <a:r>
              <a:rPr lang="en-US" dirty="0"/>
              <a:t>Optimizing order and driver times to reduce driver time waiting would reduce customer wait times. This would allow us to take in more orders and improve customer experience. </a:t>
            </a:r>
          </a:p>
          <a:p>
            <a:r>
              <a:rPr lang="en-US" dirty="0"/>
              <a:t>For this market, incentivizing </a:t>
            </a:r>
            <a:r>
              <a:rPr lang="en-US" dirty="0" err="1"/>
              <a:t>jumpmen</a:t>
            </a:r>
            <a:r>
              <a:rPr lang="en-US" dirty="0"/>
              <a:t> to use certain vehicles such as scooters, van, and bicycles could result in faster deliveries. See chart on next slide</a:t>
            </a:r>
          </a:p>
          <a:p>
            <a:r>
              <a:rPr lang="en-US" dirty="0"/>
              <a:t>We could also adjust range for deliveries on vehicles dynamically by time taken to deliver.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83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E47A0-05AB-C04F-9DF1-28D8FF3B6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Spent AT pickup: cont.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171620-702A-CD4B-8C8B-036D5DEF1F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0436504"/>
              </p:ext>
            </p:extLst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9028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9B7D0-619A-D54E-8EA2-2DA66ECE4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for Achieving Growth:</a:t>
            </a:r>
            <a:br>
              <a:rPr lang="en-US" dirty="0"/>
            </a:br>
            <a:r>
              <a:rPr lang="en-US" dirty="0"/>
              <a:t>Repeat Customers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B2B8C68-A392-D94F-825E-776BCA3BFA8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17299577"/>
              </p:ext>
            </p:extLst>
          </p:nvPr>
        </p:nvGraphicFramePr>
        <p:xfrm>
          <a:off x="497711" y="2303363"/>
          <a:ext cx="5451675" cy="35899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17DB6-691A-7D46-9532-665BF320A25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Currently customers average 1.87 orders per month.</a:t>
            </a:r>
          </a:p>
          <a:p>
            <a:r>
              <a:rPr lang="en-US" dirty="0"/>
              <a:t>The median customer only has 1 order per month, with over half only having 1 order per month.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508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883E0-1475-1E4F-847D-B1F77CC6A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29433"/>
            <a:ext cx="7729728" cy="1188720"/>
          </a:xfrm>
        </p:spPr>
        <p:txBody>
          <a:bodyPr/>
          <a:lstStyle/>
          <a:p>
            <a:r>
              <a:rPr lang="en-US" dirty="0"/>
              <a:t>Methods For Achieving Growth:</a:t>
            </a:r>
            <a:br>
              <a:rPr lang="en-US" dirty="0"/>
            </a:br>
            <a:r>
              <a:rPr lang="en-US" dirty="0"/>
              <a:t>Optimization of Vehicles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EC8DD-EC08-8B4C-B203-2BEC7A546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vehicles used for </a:t>
            </a:r>
            <a:r>
              <a:rPr lang="en-US" dirty="0" err="1"/>
              <a:t>Jumpmen</a:t>
            </a:r>
            <a:r>
              <a:rPr lang="en-US" dirty="0"/>
              <a:t> are not optimized with walkers sometimes taking longer trips than motorized vehicles and bicycles.</a:t>
            </a:r>
          </a:p>
          <a:p>
            <a:r>
              <a:rPr lang="en-US" dirty="0"/>
              <a:t>This is inefficient, but with greater prioritization of vehicle type based on distance from pickup to </a:t>
            </a:r>
            <a:r>
              <a:rPr lang="en-US" dirty="0" err="1"/>
              <a:t>dropoff</a:t>
            </a:r>
            <a:r>
              <a:rPr lang="en-US" dirty="0"/>
              <a:t>, deliveries could be made faster</a:t>
            </a:r>
          </a:p>
          <a:p>
            <a:r>
              <a:rPr lang="en-US" dirty="0"/>
              <a:t>We can see this in the maps of walker trips and van trips. See next slide for maps. </a:t>
            </a:r>
          </a:p>
        </p:txBody>
      </p:sp>
    </p:spTree>
    <p:extLst>
      <p:ext uri="{BB962C8B-B14F-4D97-AF65-F5344CB8AC3E}">
        <p14:creationId xmlns:p14="http://schemas.microsoft.com/office/powerpoint/2010/main" val="3967393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3A57-662D-0345-9747-C35B8A418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28711"/>
            <a:ext cx="7729728" cy="1188720"/>
          </a:xfrm>
        </p:spPr>
        <p:txBody>
          <a:bodyPr/>
          <a:lstStyle/>
          <a:p>
            <a:r>
              <a:rPr lang="en-US" dirty="0"/>
              <a:t>Methods For Achieving Growth:</a:t>
            </a:r>
            <a:br>
              <a:rPr lang="en-US" dirty="0"/>
            </a:br>
            <a:r>
              <a:rPr lang="en-US" dirty="0"/>
              <a:t>Optimization of Vehicles cont.</a:t>
            </a:r>
          </a:p>
        </p:txBody>
      </p:sp>
      <p:pic>
        <p:nvPicPr>
          <p:cNvPr id="6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33585A30-9106-9148-AB26-30A4EEB1E6A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11412" y="2120073"/>
            <a:ext cx="3822467" cy="4700257"/>
          </a:xfrm>
        </p:spPr>
      </p:pic>
      <p:pic>
        <p:nvPicPr>
          <p:cNvPr id="9" name="Content Placeholder 8" descr="A picture containing map&#10;&#10;Description automatically generated">
            <a:extLst>
              <a:ext uri="{FF2B5EF4-FFF2-40B4-BE49-F238E27FC236}">
                <a16:creationId xmlns:a16="http://schemas.microsoft.com/office/drawing/2014/main" id="{0928153D-632C-864A-8728-4B006C13F2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058121" y="2170594"/>
            <a:ext cx="3822467" cy="468740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EFC0EA-5027-9C46-855E-C3818A23F6D0}"/>
              </a:ext>
            </a:extLst>
          </p:cNvPr>
          <p:cNvSpPr txBox="1"/>
          <p:nvPr/>
        </p:nvSpPr>
        <p:spPr>
          <a:xfrm>
            <a:off x="1311412" y="1609346"/>
            <a:ext cx="355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of Walker Trips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A9763D-AB5D-DB4B-BB63-E2F81D360583}"/>
              </a:ext>
            </a:extLst>
          </p:cNvPr>
          <p:cNvSpPr txBox="1"/>
          <p:nvPr/>
        </p:nvSpPr>
        <p:spPr>
          <a:xfrm>
            <a:off x="7058120" y="1750741"/>
            <a:ext cx="3822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of Van Trips</a:t>
            </a:r>
          </a:p>
        </p:txBody>
      </p:sp>
    </p:spTree>
    <p:extLst>
      <p:ext uri="{BB962C8B-B14F-4D97-AF65-F5344CB8AC3E}">
        <p14:creationId xmlns:p14="http://schemas.microsoft.com/office/powerpoint/2010/main" val="270600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772A6-2FC6-3D49-B3E0-D5483AA57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33530"/>
            <a:ext cx="7729728" cy="1188720"/>
          </a:xfrm>
        </p:spPr>
        <p:txBody>
          <a:bodyPr/>
          <a:lstStyle/>
          <a:p>
            <a:r>
              <a:rPr lang="en-US" dirty="0"/>
              <a:t>Methods For Achieving Growth:</a:t>
            </a:r>
            <a:br>
              <a:rPr lang="en-US" dirty="0"/>
            </a:br>
            <a:r>
              <a:rPr lang="en-US" dirty="0"/>
              <a:t>Optimization of Vehicles cont.</a:t>
            </a:r>
          </a:p>
        </p:txBody>
      </p:sp>
      <p:pic>
        <p:nvPicPr>
          <p:cNvPr id="6" name="Content Placeholder 5" descr="A picture containing map&#10;&#10;Description automatically generated">
            <a:extLst>
              <a:ext uri="{FF2B5EF4-FFF2-40B4-BE49-F238E27FC236}">
                <a16:creationId xmlns:a16="http://schemas.microsoft.com/office/drawing/2014/main" id="{A2D0973B-80E9-AB4E-B28B-E577031104A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231136" y="1715683"/>
            <a:ext cx="3144644" cy="4641770"/>
          </a:xfrm>
        </p:spPr>
      </p:pic>
      <p:pic>
        <p:nvPicPr>
          <p:cNvPr id="11" name="Content Placeholder 10" descr="Map&#10;&#10;Description automatically generated">
            <a:extLst>
              <a:ext uri="{FF2B5EF4-FFF2-40B4-BE49-F238E27FC236}">
                <a16:creationId xmlns:a16="http://schemas.microsoft.com/office/drawing/2014/main" id="{08ABC08E-9C4B-9243-BF7A-FBBD4B7FBE9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15870" y="1806859"/>
            <a:ext cx="3144994" cy="464177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69479B-672A-6C4D-91C0-81EE108E2EFD}"/>
              </a:ext>
            </a:extLst>
          </p:cNvPr>
          <p:cNvSpPr txBox="1"/>
          <p:nvPr/>
        </p:nvSpPr>
        <p:spPr>
          <a:xfrm>
            <a:off x="2119624" y="1346351"/>
            <a:ext cx="3256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of Sample of Car Trips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4CB6AB-3977-7845-9262-24E2938459C4}"/>
              </a:ext>
            </a:extLst>
          </p:cNvPr>
          <p:cNvSpPr txBox="1"/>
          <p:nvPr/>
        </p:nvSpPr>
        <p:spPr>
          <a:xfrm>
            <a:off x="7431360" y="1413425"/>
            <a:ext cx="2025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Map of Bicycle Trips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66E626-EF91-CC4A-8003-71AFD035ABF3}"/>
              </a:ext>
            </a:extLst>
          </p:cNvPr>
          <p:cNvSpPr txBox="1"/>
          <p:nvPr/>
        </p:nvSpPr>
        <p:spPr>
          <a:xfrm>
            <a:off x="3307672" y="6539804"/>
            <a:ext cx="5576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These two were sampled for increased visual clarity.</a:t>
            </a:r>
          </a:p>
        </p:txBody>
      </p:sp>
    </p:spTree>
    <p:extLst>
      <p:ext uri="{BB962C8B-B14F-4D97-AF65-F5344CB8AC3E}">
        <p14:creationId xmlns:p14="http://schemas.microsoft.com/office/powerpoint/2010/main" val="181225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086BE-B17C-1E43-8E4F-F826FE1E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Integrity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725CD-B1D2-C84C-9F6F-3C1995A76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Time Stamps for Pick-up and Drop-off Times</a:t>
            </a:r>
          </a:p>
          <a:p>
            <a:pPr lvl="1"/>
            <a:r>
              <a:rPr lang="en-US" dirty="0"/>
              <a:t>This reduces the power of analysis on these values </a:t>
            </a:r>
          </a:p>
          <a:p>
            <a:r>
              <a:rPr lang="en-US" dirty="0"/>
              <a:t>Missing Item Categories and Quantities from restaurants</a:t>
            </a:r>
          </a:p>
          <a:p>
            <a:pPr lvl="1"/>
            <a:r>
              <a:rPr lang="en-US" dirty="0"/>
              <a:t>This makes it more difficult to sort through what was ordered</a:t>
            </a:r>
          </a:p>
          <a:p>
            <a:pPr lvl="1"/>
            <a:r>
              <a:rPr lang="en-US" dirty="0"/>
              <a:t>Greater standardization and combining of categories would lead to quicker and more efficient analysis in the future.</a:t>
            </a:r>
          </a:p>
          <a:p>
            <a:pPr lvl="2"/>
            <a:r>
              <a:rPr lang="en-US" dirty="0"/>
              <a:t>Example: “Beverages”, “Drinks”, “Other Beverages”, and “Teas and Drinks” could be combined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77297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{62106F82-8598-6A42-BE75-7B49CCB604F7}tf10001120</Template>
  <TotalTime>333</TotalTime>
  <Words>415</Words>
  <Application>Microsoft Macintosh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New York Analysis for JUmpMen23</vt:lpstr>
      <vt:lpstr>Methods for Achieving Growth: Looking at Lesser Days</vt:lpstr>
      <vt:lpstr>Methods for Achieving Growth: Time SpenT At Pickup</vt:lpstr>
      <vt:lpstr>Time Spent AT pickup: cont.</vt:lpstr>
      <vt:lpstr>Methods for Achieving Growth: Repeat Customers</vt:lpstr>
      <vt:lpstr>Methods For Achieving Growth: Optimization of Vehicles</vt:lpstr>
      <vt:lpstr>Methods For Achieving Growth: Optimization of Vehicles cont.</vt:lpstr>
      <vt:lpstr>Methods For Achieving Growth: Optimization of Vehicles cont.</vt:lpstr>
      <vt:lpstr>Data Integrity Issues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 Analysis</dc:title>
  <dc:creator>Daniel Connelly (C)</dc:creator>
  <cp:lastModifiedBy>Daniel Connelly (C)</cp:lastModifiedBy>
  <cp:revision>19</cp:revision>
  <dcterms:created xsi:type="dcterms:W3CDTF">2020-09-25T15:30:49Z</dcterms:created>
  <dcterms:modified xsi:type="dcterms:W3CDTF">2020-09-25T22:16:53Z</dcterms:modified>
</cp:coreProperties>
</file>

<file path=docProps/thumbnail.jpeg>
</file>